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56" r:id="rId2"/>
    <p:sldId id="277" r:id="rId3"/>
    <p:sldId id="278" r:id="rId4"/>
    <p:sldId id="279" r:id="rId5"/>
    <p:sldId id="275" r:id="rId6"/>
    <p:sldId id="259" r:id="rId7"/>
    <p:sldId id="260" r:id="rId8"/>
    <p:sldId id="261" r:id="rId9"/>
    <p:sldId id="257" r:id="rId10"/>
    <p:sldId id="258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6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08"/>
      </p:cViewPr>
      <p:guideLst>
        <p:guide pos="3840"/>
        <p:guide orient="horz" pos="2160"/>
        <p:guide orient="horz" pos="2260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0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0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3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8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8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9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3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6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Memoryless Determinacy of Parity Games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352544"/>
            <a:ext cx="9955033" cy="194223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cs typeface="Calibri Light" panose="020F0302020204030204" pitchFamily="34" charset="0"/>
              </a:rPr>
              <a:t>Chapter 6 in “Automata, Logic and infinite games”, edited by </a:t>
            </a:r>
            <a:r>
              <a:rPr lang="en-US" dirty="0" err="1">
                <a:cs typeface="Calibri Light" panose="020F0302020204030204" pitchFamily="34" charset="0"/>
              </a:rPr>
              <a:t>Gradel</a:t>
            </a:r>
            <a:r>
              <a:rPr lang="en-US" dirty="0">
                <a:cs typeface="Calibri Light" panose="020F0302020204030204" pitchFamily="34" charset="0"/>
              </a:rPr>
              <a:t>, Thomas</a:t>
            </a:r>
          </a:p>
          <a:p>
            <a:pPr rtl="0"/>
            <a:r>
              <a:rPr lang="en-US" dirty="0">
                <a:cs typeface="Calibri Light" panose="020F0302020204030204" pitchFamily="34" charset="0"/>
              </a:rPr>
              <a:t>and Wilke</a:t>
            </a:r>
          </a:p>
          <a:p>
            <a:endParaRPr lang="en-US" i="1" dirty="0">
              <a:cs typeface="Calibri Light" panose="020F0302020204030204" pitchFamily="34" charset="0"/>
            </a:endParaRPr>
          </a:p>
          <a:p>
            <a:r>
              <a:rPr lang="en-US" dirty="0">
                <a:cs typeface="Calibri Light" panose="020F0302020204030204" pitchFamily="34" charset="0"/>
              </a:rPr>
              <a:t>Games, Logic and Automata Seminar</a:t>
            </a:r>
          </a:p>
          <a:p>
            <a:r>
              <a:rPr lang="he-IL" dirty="0">
                <a:cs typeface="Calibri Light" panose="020F0302020204030204" pitchFamily="34" charset="0"/>
              </a:rPr>
              <a:t>19/4/2017</a:t>
            </a:r>
          </a:p>
          <a:p>
            <a:pPr rtl="0"/>
            <a:r>
              <a:rPr lang="en-US" dirty="0">
                <a:cs typeface="Calibri Light" panose="020F0302020204030204" pitchFamily="34" charset="0"/>
              </a:rPr>
              <a:t>Lior Zilberstein </a:t>
            </a:r>
          </a:p>
        </p:txBody>
      </p:sp>
    </p:spTree>
    <p:extLst>
      <p:ext uri="{BB962C8B-B14F-4D97-AF65-F5344CB8AC3E}">
        <p14:creationId xmlns:p14="http://schemas.microsoft.com/office/powerpoint/2010/main" val="92033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93" y="384313"/>
                <a:ext cx="527436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ym typeface="Symbol" panose="05050102010706020507" pitchFamily="18" charset="2"/>
                  </a:rPr>
                  <a:t>-traps</a:t>
                </a:r>
                <a:endParaRPr lang="he-IL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84313"/>
                <a:ext cx="527436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4" y="1338470"/>
                <a:ext cx="11198084" cy="478906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Lemma</a:t>
                </a:r>
                <a:r>
                  <a:rPr lang="en-US" sz="2400" dirty="0"/>
                  <a:t> - 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en-US" sz="2400" dirty="0"/>
                  <a:t>-trap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is a sub game.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For every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en-US" sz="2400" dirty="0"/>
                  <a:t>-traps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, the union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en-US" sz="2400" dirty="0"/>
                  <a:t>-trap as well.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subset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Note – the converse of (1) is not true. For example, the set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from the example is a subgame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000" dirty="0"/>
                  <a:t>, but it is neither a 0-trap nor a 1-trap.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Also, the equivalence in (3) does not hold for nested traps of different types: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-trap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000" dirty="0"/>
                  <a:t>-trap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then, in general,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is not a trap of any kind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4" y="1338470"/>
                <a:ext cx="11198084" cy="4789068"/>
              </a:xfrm>
              <a:prstGeom prst="rect">
                <a:avLst/>
              </a:prstGeom>
              <a:blipFill>
                <a:blip r:embed="rId3"/>
                <a:stretch>
                  <a:fillRect l="-871" r="-10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3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Attractors and Attractor Sets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6482411" cy="50783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</a:t>
                </a:r>
                <a:r>
                  <a:rPr lang="en-US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attractor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for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is the </a:t>
                </a:r>
                <a:r>
                  <a:rPr lang="en-US" sz="2400" b="1" dirty="0"/>
                  <a:t>set of vertices from which player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400" b="1" dirty="0"/>
                  <a:t> has a strategy to attract the token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or a dead 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in a finite number of steps.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As proven in the last lecture – the attraction strategy is </a:t>
                </a:r>
                <a:r>
                  <a:rPr lang="en-US" sz="2400" b="1" dirty="0"/>
                  <a:t>a memoryless strategy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In the example –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6482411" cy="5078313"/>
              </a:xfrm>
              <a:prstGeom prst="rect">
                <a:avLst/>
              </a:prstGeom>
              <a:blipFill>
                <a:blip r:embed="rId2"/>
                <a:stretch>
                  <a:fillRect l="-1410" r="-1692" b="-24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lue tractors design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8" t="20495" b="44388"/>
          <a:stretch/>
        </p:blipFill>
        <p:spPr bwMode="auto">
          <a:xfrm>
            <a:off x="9647135" y="0"/>
            <a:ext cx="2253109" cy="13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04" y="1654954"/>
            <a:ext cx="4596405" cy="3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Attractors and Attractor Sets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436624" cy="44319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Lemma</a:t>
                </a:r>
                <a:r>
                  <a:rPr lang="en-US" sz="2400" dirty="0"/>
                  <a:t> – 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, then so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the greatest (w.r.t. set inclusion)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contained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exists 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-trap, and by the previous lemma,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-traps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-trap.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436624" cy="4431983"/>
              </a:xfrm>
              <a:prstGeom prst="rect">
                <a:avLst/>
              </a:prstGeom>
              <a:blipFill>
                <a:blip r:embed="rId2"/>
                <a:stretch>
                  <a:fillRect l="-8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Attractors and Attractor Sets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436624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u="sng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then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can move the token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to a vertex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, hence has a memoryless strategy that gets the token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in a finite number of moves,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, A contradiction.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, every step player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takes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will lead into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, A contradiction.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436624" cy="3970318"/>
              </a:xfrm>
              <a:prstGeom prst="rect">
                <a:avLst/>
              </a:prstGeom>
              <a:blipFill>
                <a:blip r:embed="rId2"/>
                <a:stretch>
                  <a:fillRect l="-853" b="-1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3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Attractors and Attractor Sets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436624" cy="28623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(2)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, then so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-trap. From every vertex 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, player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has a strategy to force the token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or a dead 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. In either case, from then on there is no way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to choose a vertex outside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Note that all dead ends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belong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’s </a:t>
                </a:r>
                <a:r>
                  <a:rPr lang="en-US" sz="2400"/>
                  <a:t>attractor set.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436624" cy="2862322"/>
              </a:xfrm>
              <a:prstGeom prst="rect">
                <a:avLst/>
              </a:prstGeom>
              <a:blipFill>
                <a:blip r:embed="rId2"/>
                <a:stretch>
                  <a:fillRect l="-800" r="-1279" b="-21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Attractors and Attractor Sets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436624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(3)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Assume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-trap. This means that, starting from some vertex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has a strategy to keep the token inside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and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does not contain a dead 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Thus,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\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\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, for otherwise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would have a way to force the token from some vertex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The inclusion in the other direction is trivial.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Conversely, assume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\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\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. By (1),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-trap.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shows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436624" cy="3970318"/>
              </a:xfrm>
              <a:prstGeom prst="rect">
                <a:avLst/>
              </a:prstGeom>
              <a:blipFill>
                <a:blip r:embed="rId2"/>
                <a:stretch>
                  <a:fillRect l="-800" r="-959" b="-1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8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Attractors and Attractor Sets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436624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(4)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the greatest (w.r.t. set inclusion)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contained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By definition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400" dirty="0"/>
                  <a:t>. Hence,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Because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-trap, (3)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the converse inclusion, we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. By (1),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-trap. Moreover,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. 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the biggest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, it follows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436624" cy="3970318"/>
              </a:xfrm>
              <a:prstGeom prst="rect">
                <a:avLst/>
              </a:prstGeom>
              <a:blipFill>
                <a:blip r:embed="rId2"/>
                <a:stretch>
                  <a:fillRect l="-800" b="-1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𝝈</m:t>
                    </m:r>
                  </m:oMath>
                </a14:m>
                <a:r>
                  <a:rPr lang="en-US" sz="4400" b="1" dirty="0">
                    <a:sym typeface="Symbol" panose="05050102010706020507" pitchFamily="18" charset="2"/>
                  </a:rPr>
                  <a:t>-Paradise</a:t>
                </a:r>
                <a:endParaRPr lang="he-IL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436624" cy="23083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-paradise </a:t>
                </a:r>
                <a:r>
                  <a:rPr lang="en-US" sz="2400" dirty="0"/>
                  <a:t>in game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is a region (a set of vertices) </a:t>
                </a:r>
                <a:r>
                  <a:rPr lang="en-US" sz="2400" b="1" dirty="0"/>
                  <a:t>from which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r>
                  <a:rPr lang="en-US" sz="2400" b="1" dirty="0"/>
                  <a:t> cannot escape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400" b="1" dirty="0"/>
                  <a:t> wins from all vertices </a:t>
                </a:r>
                <a:r>
                  <a:rPr lang="en-US" sz="2400" dirty="0"/>
                  <a:t>of this region using </a:t>
                </a:r>
                <a:r>
                  <a:rPr lang="en-US" sz="2400" b="1" dirty="0"/>
                  <a:t>a memoryless strategy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0" dirty="0"/>
                  <a:t>It’s </a:t>
                </a:r>
                <a:r>
                  <a:rPr lang="en-US" sz="2400" dirty="0"/>
                  <a:t>important to note that,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 is a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’s winning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436624" cy="2308324"/>
              </a:xfrm>
              <a:prstGeom prst="rect">
                <a:avLst/>
              </a:prstGeom>
              <a:blipFill>
                <a:blip r:embed="rId3"/>
                <a:stretch>
                  <a:fillRect l="-800" b="-29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𝝈</m:t>
                    </m:r>
                  </m:oMath>
                </a14:m>
                <a:r>
                  <a:rPr lang="en-US" sz="4400" b="1" dirty="0">
                    <a:sym typeface="Symbol" panose="05050102010706020507" pitchFamily="18" charset="2"/>
                  </a:rPr>
                  <a:t>-Paradise</a:t>
                </a:r>
                <a:endParaRPr lang="he-IL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436624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Formally, a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 if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r>
                  <a:rPr lang="en-US" sz="2400" b="1" dirty="0"/>
                  <a:t>-trap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exists a </a:t>
                </a:r>
                <a:r>
                  <a:rPr lang="en-US" sz="2400" b="1" dirty="0"/>
                  <a:t>memoryless winning strategy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marL="1371600" lvl="2" indent="-457200">
                  <a:lnSpc>
                    <a:spcPct val="150000"/>
                  </a:lnSpc>
                  <a:buFont typeface="Calibri" panose="020F0502020204030204" pitchFamily="34" charset="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total mapping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such that,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,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𝑣𝐸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1371600" lvl="2" indent="-457200">
                  <a:lnSpc>
                    <a:spcPct val="150000"/>
                  </a:lnSpc>
                  <a:buFont typeface="Calibri" panose="020F0502020204030204" pitchFamily="34" charset="0"/>
                  <a:buChar char="-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every play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conforms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is winning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436624" cy="3970318"/>
              </a:xfrm>
              <a:prstGeom prst="rect">
                <a:avLst/>
              </a:prstGeom>
              <a:blipFill>
                <a:blip r:embed="rId3"/>
                <a:stretch>
                  <a:fillRect l="-800" b="-1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9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𝝈</m:t>
                    </m:r>
                  </m:oMath>
                </a14:m>
                <a:r>
                  <a:rPr lang="en-US" sz="4400" b="1" dirty="0">
                    <a:sym typeface="Symbol" panose="05050102010706020507" pitchFamily="18" charset="2"/>
                  </a:rPr>
                  <a:t>-Paradise</a:t>
                </a:r>
                <a:endParaRPr lang="he-IL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45248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Lemma</a:t>
                </a:r>
                <a:r>
                  <a:rPr lang="en-US" sz="2400" dirty="0"/>
                  <a:t> – 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-paradise, then so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400" dirty="0"/>
                  <a:t> be a family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-paradises.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(1) By the last lemma,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-trap. A memoryless winning strategy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will be: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vertices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has a memoryless strategy to force the token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or to a dead 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in the latter case,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wins. In the former case, once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plays according to the memoryless winning strategy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wins as well.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4524828"/>
              </a:xfrm>
              <a:prstGeom prst="rect">
                <a:avLst/>
              </a:prstGeom>
              <a:blipFill>
                <a:blip r:embed="rId3"/>
                <a:stretch>
                  <a:fillRect l="-853" r="-160" b="-8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5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2" y="384313"/>
            <a:ext cx="5685181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In the Previous Lecture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6593" y="1338470"/>
                <a:ext cx="11092067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Game – an arena and a winning condition.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Arena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the directed graph where the game is played 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Winning condition – a winning set that can be described using the acceptances conditions that were introduced in lecture 2, using a coloring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Successors – the successors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is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Plays – a path starting from the initial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b="0" dirty="0"/>
                  <a:t>, that is consistent with the graph. A play might be infinite or finite if it reaches a dead end.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092067" cy="3970318"/>
              </a:xfrm>
              <a:prstGeom prst="rect">
                <a:avLst/>
              </a:prstGeom>
              <a:blipFill>
                <a:blip r:embed="rId2"/>
                <a:stretch>
                  <a:fillRect l="-824" b="-1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0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𝝈</m:t>
                    </m:r>
                  </m:oMath>
                </a14:m>
                <a:r>
                  <a:rPr lang="en-US" sz="4400" b="1" dirty="0">
                    <a:sym typeface="Symbol" panose="05050102010706020507" pitchFamily="18" charset="2"/>
                  </a:rPr>
                  <a:t>-Paradise</a:t>
                </a:r>
                <a:endParaRPr lang="he-IL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(2) first, as a union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also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be a finite play. The dead end,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belongs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 Since all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winning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, we can conclude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. Thus,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an infinite play,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denote the memoryless winning strategy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 memoryless winning strategy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is constructed in the following way: Fix a well-ordering relation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/>
                  <a:t> on I (Axiom of choice guarantees the existence of such relation).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, we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the least element of I (w.r.t.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/>
                  <a:t>)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 We need to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is a winning strategy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4524315"/>
              </a:xfrm>
              <a:prstGeom prst="rect">
                <a:avLst/>
              </a:prstGeom>
              <a:blipFill>
                <a:blip r:embed="rId3"/>
                <a:stretch>
                  <a:fillRect l="-800" r="-586" b="-8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7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𝝈</m:t>
                    </m:r>
                  </m:oMath>
                </a14:m>
                <a:r>
                  <a:rPr lang="en-US" sz="4400" b="1" dirty="0">
                    <a:sym typeface="Symbol" panose="05050102010706020507" pitchFamily="18" charset="2"/>
                  </a:rPr>
                  <a:t>-Paradise</a:t>
                </a:r>
                <a:endParaRPr lang="he-IL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84313"/>
                <a:ext cx="97270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47836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400" dirty="0"/>
                  <a:t> be an infinite play that conforms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and let,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dirty="0"/>
                  <a:t>. Obviously,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Mor</a:t>
                </a:r>
                <a:r>
                  <a:rPr lang="en-US" sz="2400" dirty="0"/>
                  <a:t>e importantly, the successor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as well 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vertex and then all of it’s successors, in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belong to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-vertex 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Moreover,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. Since an infinite non-increasing sequence of elements of well-order set is ultimately constant, we conclude that some suffix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is conform with one of the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 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4783682"/>
              </a:xfrm>
              <a:prstGeom prst="rect">
                <a:avLst/>
              </a:prstGeom>
              <a:blipFill>
                <a:blip r:embed="rId3"/>
                <a:stretch>
                  <a:fillRect l="-800" b="-7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/>
              <a:t>Determinacy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238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Determinacy</a:t>
            </a:r>
            <a:endParaRPr lang="he-IL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593" y="1325218"/>
            <a:ext cx="1143662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Now, we can show that parity games are determined and that the winner of a parity game has a memoryless winning strategy. Formally, we prove the main theorem of this lecture:</a:t>
            </a:r>
            <a:endParaRPr lang="en-US" sz="2400" u="sng" dirty="0"/>
          </a:p>
          <a:p>
            <a:pPr>
              <a:lnSpc>
                <a:spcPct val="150000"/>
              </a:lnSpc>
            </a:pPr>
            <a:r>
              <a:rPr lang="en-US" sz="2800" b="1" u="sng" dirty="0"/>
              <a:t>Theorem</a:t>
            </a:r>
            <a:r>
              <a:rPr lang="en-US" sz="2800" b="1" dirty="0"/>
              <a:t> – The set of vertices of a parity game is partitioned into a 0-paradise and a 1-paradise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will provide two proofs of this theorem, a non-constructive one, and a constructive one. For finite parity games, the second proof can even be turned into a recursive algorithm for computing the winning regions and the memoryless winning strategies.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06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Three Lemmas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Lemma</a:t>
                </a:r>
                <a:r>
                  <a:rPr lang="en-US" sz="2400" dirty="0"/>
                  <a:t> – If the </a:t>
                </a:r>
                <a:r>
                  <a:rPr lang="en-US" sz="2400" b="1" dirty="0"/>
                  <a:t>maximum parity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US" sz="2400" b="1" dirty="0"/>
                  <a:t> is 0</a:t>
                </a:r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is partitioned into a 0-paradise and a 1-paradise.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Since the maximum parity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is 0, player 1 can only win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on dead ends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or vertices from which he can force the token to such a dead end.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That is, the 1-paradise is 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an obvious winning strategy. 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1-trap and the maximum parity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is 0, it is easy to see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0-paradise.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3970318"/>
              </a:xfrm>
              <a:prstGeom prst="rect">
                <a:avLst/>
              </a:prstGeom>
              <a:blipFill>
                <a:blip r:embed="rId2"/>
                <a:stretch>
                  <a:fillRect l="-800" b="-1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3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Three Lemmas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will now assume that the </a:t>
                </a:r>
                <a:r>
                  <a:rPr lang="en-US" sz="2400" b="1" dirty="0"/>
                  <a:t>maximum parity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/>
                  <a:t>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US" sz="2400" b="1" dirty="0"/>
                  <a:t> is at least 1</a:t>
                </a:r>
                <a:r>
                  <a:rPr lang="en-US" sz="2400" dirty="0"/>
                  <a:t>. by induction and the first lemma, we may assume that our theorem holds for every parity game with maximum parity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, this means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wins if the token visits infinitely often the maximum parity.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-trap. Finally, let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Note that as a complement of an attractor,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and 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2400" dirty="0"/>
                  <a:t> is a subgame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is a subgame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4524315"/>
              </a:xfrm>
              <a:prstGeom prst="rect">
                <a:avLst/>
              </a:prstGeom>
              <a:blipFill>
                <a:blip r:embed="rId2"/>
                <a:stretch>
                  <a:fillRect l="-800" r="-53" b="-8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8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Three Lemmas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colors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are 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thus, by the induction hypothesis,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b="1" dirty="0"/>
                  <a:t> is partitioned into a 0-paradise,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/>
                  <a:t>, and 1-paradise,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, say with a memoryless winning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1754326"/>
              </a:xfrm>
              <a:prstGeom prst="rect">
                <a:avLst/>
              </a:prstGeom>
              <a:blipFill>
                <a:blip r:embed="rId2"/>
                <a:stretch>
                  <a:fillRect l="-800" b="-38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286" y="2517300"/>
            <a:ext cx="7686054" cy="37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Three Lemmas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Lemma</a:t>
                </a:r>
                <a:r>
                  <a:rPr lang="en-US" sz="2400" dirty="0"/>
                  <a:t> – The union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thus, according to a lemma we’ve proven,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Consequently,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: Once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can’t move the token outside this set. Although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may be able to move the token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can’t move it 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3970318"/>
              </a:xfrm>
              <a:prstGeom prst="rect">
                <a:avLst/>
              </a:prstGeom>
              <a:blipFill>
                <a:blip r:embed="rId3"/>
                <a:stretch>
                  <a:fillRect l="-800" b="-1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4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Three Lemmas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be the memoryless winning strategy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. When playing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and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two cases can occur:</a:t>
                </a:r>
              </a:p>
              <a:p>
                <a:pPr marL="914400" lvl="1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At some moment in a play the token hits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. Then, from this moment on,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plays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and wins the play.</a:t>
                </a:r>
              </a:p>
              <a:p>
                <a:pPr marL="914400" lvl="1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The token stays forever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. Since in this set,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plays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wins the play.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have shown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-trap,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have a memoryless winning strategy inside this set,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4524315"/>
              </a:xfrm>
              <a:prstGeom prst="rect">
                <a:avLst/>
              </a:prstGeom>
              <a:blipFill>
                <a:blip r:embed="rId3"/>
                <a:stretch>
                  <a:fillRect l="-800" r="-2239" b="-8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0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Three Lemmas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2" y="1325218"/>
                <a:ext cx="11635407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Lemma</a:t>
                </a:r>
                <a:r>
                  <a:rPr lang="en-US" sz="2400" dirty="0"/>
                  <a:t> –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wins everywhere 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To win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, Player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plays as follows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: If the token visits a vertex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moves it to any successor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inside of his winning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, such successor vertex exists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the token visits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attracts it in a finite number of steps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or a dead 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. If the token is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plays according to the winning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1325218"/>
                <a:ext cx="11635407" cy="4524315"/>
              </a:xfrm>
              <a:prstGeom prst="rect">
                <a:avLst/>
              </a:prstGeom>
              <a:blipFill>
                <a:blip r:embed="rId2"/>
                <a:stretch>
                  <a:fillRect l="-786" r="-419" b="-8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62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2" y="384313"/>
            <a:ext cx="5685181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In the Previous Lecture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6593" y="1338470"/>
                <a:ext cx="11092067" cy="41619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Parity games – a game where the winning condition 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iff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inf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400" b="0" dirty="0"/>
                  <a:t> is even.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Remark – For every regular game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𝐴𝑐𝑐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there exists a Muller winning condition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𝐴𝑐𝑐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0" dirty="0"/>
                  <a:t> such that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𝐴𝑐𝑐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𝐴𝑐𝑐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have the same winning regions.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/>
                  <a:t>Theorem – for every Muller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sz="2400" dirty="0"/>
                  <a:t> there exists a parity game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𝐴𝑐𝑐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such that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b="0" dirty="0"/>
                  <a:t>,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b="0" dirty="0"/>
                  <a:t> wins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if and only if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b="0" dirty="0"/>
                  <a:t> wins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𝐴𝑐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092067" cy="4161973"/>
              </a:xfrm>
              <a:prstGeom prst="rect">
                <a:avLst/>
              </a:prstGeom>
              <a:blipFill>
                <a:blip r:embed="rId2"/>
                <a:stretch>
                  <a:fillRect l="-824" b="-2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2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51706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Formally, the winning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defined as follows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be any play that conforms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starting from some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. Then, three cases can occur. First, from some moment on, the token stays forever inside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and in this case some suffix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conforms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. Second, the token is moved to a dead end in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𝐴𝑡𝑡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sz="2400" dirty="0"/>
                  <a:t>. Third, the token visits infinitely often the maximal parity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(i.e. 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). In all of the three cases,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wins.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5170646"/>
              </a:xfrm>
              <a:prstGeom prst="rect">
                <a:avLst/>
              </a:prstGeom>
              <a:blipFill>
                <a:blip r:embed="rId2"/>
                <a:stretch>
                  <a:fillRect l="-800" r="-800" b="-5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6593" y="1153754"/>
                <a:ext cx="11436624" cy="2143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𝑎𝑡𝑡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𝒢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𝐴𝑡𝑡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𝒢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𝑣𝐸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153754"/>
                <a:ext cx="11436624" cy="2143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3" y="384313"/>
            <a:ext cx="9727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Three Lemmas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9044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37076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be the maximum parity occurring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the first lemma is enough to prove the theorem.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,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/>
                  <a:t> be the family of 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-paradises. We have proven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/>
                  <a:t> is the greatest among these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-paradises, say with a memoryless winning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we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-paradise, we are done.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3707618"/>
              </a:xfrm>
              <a:prstGeom prst="rect">
                <a:avLst/>
              </a:prstGeom>
              <a:blipFill>
                <a:blip r:embed="rId2"/>
                <a:stretch>
                  <a:fillRect l="-800" b="-11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Non-constructive Proof for Our Theorem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273008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50783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First, we need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know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the greatest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-paradise, we get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 Hence, as a complement of an attractor 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we can apply the second lemma and obtain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-paradise. However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the greatest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-paradise, 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By the third lemma, we conclude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This concludes that the set of vertices of a parity game is partitioned into a 0-paradise and a 1-paradise.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5078313"/>
              </a:xfrm>
              <a:prstGeom prst="rect">
                <a:avLst/>
              </a:prstGeom>
              <a:blipFill>
                <a:blip r:embed="rId2"/>
                <a:stretch>
                  <a:fillRect l="-800" r="-267" b="-7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Non-constructive Proof for Our Theorem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7609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37074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In this proof, we will define the winning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constructively using </a:t>
                </a:r>
                <a:r>
                  <a:rPr lang="en-US" sz="2400" b="1" dirty="0"/>
                  <a:t>transfinite induction</a:t>
                </a:r>
                <a:r>
                  <a:rPr lang="en-US" sz="2400" dirty="0"/>
                  <a:t>. We construct an increasing sequences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, and a corresponding winning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.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 will be an extension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construction will be </a:t>
                </a:r>
                <a:r>
                  <a:rPr lang="en-US" sz="2400" b="1" dirty="0"/>
                  <a:t>mainly based on the second lemma</a:t>
                </a:r>
                <a:r>
                  <a:rPr lang="en-US" sz="2400" dirty="0"/>
                  <a:t>, allowing us to expand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-paradises using union.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will be specified as before.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3707425"/>
              </a:xfrm>
              <a:prstGeom prst="rect">
                <a:avLst/>
              </a:prstGeom>
              <a:blipFill>
                <a:blip r:embed="rId2"/>
                <a:stretch>
                  <a:fillRect l="-800" b="-11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Constructive Proof for Our Theorem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13300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49590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Our base case,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again follows the first lemma.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the induction step, we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and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as before.</a:t>
                </a:r>
              </a:p>
              <a:p>
                <a:pPr>
                  <a:lnSpc>
                    <a:spcPts val="4580"/>
                  </a:lnSpc>
                </a:pPr>
                <a:r>
                  <a:rPr lang="en-US" sz="2400" dirty="0"/>
                  <a:t>Initially,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. For a </a:t>
                </a:r>
                <a:r>
                  <a:rPr lang="en-US" sz="2400" b="1" dirty="0"/>
                  <a:t>limit ordinal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we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. By the lemma we have proven about paradises,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-paradise. Since, by the induction hypothesis, for every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/>
                  <a:t> the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dirty="0"/>
                  <a:t> is an extension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sz="2400" dirty="0"/>
                  <a:t> we can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 to be the union of the strategies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Now, some suffix of any play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that conforms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 conforms with 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sz="2400" dirty="0"/>
                  <a:t>, which is a winning strategy, hence, so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4959050"/>
              </a:xfrm>
              <a:prstGeom prst="rect">
                <a:avLst/>
              </a:prstGeom>
              <a:blipFill>
                <a:blip r:embed="rId2"/>
                <a:stretch>
                  <a:fillRect l="-800" r="-7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Constructive Proof for Our Theorem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8219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487454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a </a:t>
                </a:r>
                <a:r>
                  <a:rPr lang="en-US" sz="2400" b="1" dirty="0"/>
                  <a:t>non limit ordinal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we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using the second lemma. First we set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) to be the attractor set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. We have proven that this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-paradise, moreover, the memoryless winning strategy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</m:oMath>
                </a14:m>
                <a:r>
                  <a:rPr lang="en-US" sz="2400" dirty="0"/>
                  <a:t>, call 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</m:oMath>
                </a14:m>
                <a:r>
                  <a:rPr lang="en-US" sz="2400" dirty="0"/>
                  <a:t>, extends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-attractor set,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 and we can apply the second lemma and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-paradise, and has a winning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as defined in the proof of the second lemma, and it extends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4874540"/>
              </a:xfrm>
              <a:prstGeom prst="rect">
                <a:avLst/>
              </a:prstGeom>
              <a:blipFill>
                <a:blip r:embed="rId2"/>
                <a:stretch>
                  <a:fillRect l="-800" r="-7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Constructive Proof for Our Theorem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8435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51937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sz="2400" dirty="0"/>
                  <a:t> be the </a:t>
                </a:r>
                <a:r>
                  <a:rPr lang="en-US" sz="2400" b="1" dirty="0"/>
                  <a:t>smallest ordinal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sup>
                    </m:sSubSup>
                  </m:oMath>
                </a14:m>
                <a:r>
                  <a:rPr lang="en-US" sz="2400" dirty="0"/>
                  <a:t>. We claim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-paradise, this would complete our constructive proof.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sz="2400" dirty="0"/>
                  <a:t>We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𝜁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𝜁</m:t>
                        </m:r>
                      </m:sup>
                    </m:sSubSup>
                  </m:oMath>
                </a14:m>
                <a:r>
                  <a:rPr lang="en-US" sz="2400" dirty="0"/>
                  <a:t>, implying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𝜁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/>
                  <a:t>. 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-trap, as a complement of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we can apply the second lemma and obtain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-paradise. By 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it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, and since these sets are disjoint, we obtain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By the third lemma, we conclude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-paradise.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5193729"/>
              </a:xfrm>
              <a:prstGeom prst="rect">
                <a:avLst/>
              </a:prstGeom>
              <a:blipFill>
                <a:blip r:embed="rId2"/>
                <a:stretch>
                  <a:fillRect l="-800" r="-853" b="-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Constructive Proof for Our Theorem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42343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/>
              <a:t>Algorithmic Result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9293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6593" y="1325218"/>
            <a:ext cx="1143662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now present a (naïve) deterministic algorithm, called </a:t>
            </a:r>
            <a:r>
              <a:rPr lang="en-US" sz="2400" b="1" dirty="0"/>
              <a:t>winning-regions</a:t>
            </a:r>
            <a:r>
              <a:rPr lang="en-US" sz="2400" dirty="0"/>
              <a:t>, for computing the winning regions and corresponding winning strategies of the two players of a finite parity game.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This algorithm is derived in a straightforward manner from the constructive proof we saw.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It’s correctness follows immediately.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There are </a:t>
            </a:r>
            <a:r>
              <a:rPr lang="en-US" sz="2400" b="1" dirty="0"/>
              <a:t>better known deterministic algorithms </a:t>
            </a:r>
            <a:r>
              <a:rPr lang="en-US" sz="2400" dirty="0"/>
              <a:t>for computing winning regions, that unlike this algorithm require polynomial space.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Since we work with finite graphs, </a:t>
            </a:r>
            <a:r>
              <a:rPr lang="en-US" sz="2400" b="1" dirty="0"/>
              <a:t>natural induction suffices</a:t>
            </a:r>
            <a:r>
              <a:rPr lang="en-US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The Winning-Regions Algorithm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11427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2278" y="-106016"/>
                <a:ext cx="12245009" cy="65026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ts val="4200"/>
                  </a:lnSpc>
                </a:pPr>
                <a:r>
                  <a:rPr lang="en-US" sz="2000" b="1" dirty="0"/>
                  <a:t>winning-regions(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000" b="1" dirty="0"/>
                  <a:t>)</a:t>
                </a:r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Attr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e>
                            </m:d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Attr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win-opponent(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endParaRPr lang="en-US" sz="2000" dirty="0"/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winning-regions(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𝒢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𝐴𝑡𝑡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𝒢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𝑣𝐸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ts val="4200"/>
                  </a:lnSpc>
                </a:pPr>
                <a:r>
                  <a:rPr lang="en-US" sz="2000" dirty="0"/>
                  <a:t>	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" y="-106016"/>
                <a:ext cx="12245009" cy="6502614"/>
              </a:xfrm>
              <a:prstGeom prst="rect">
                <a:avLst/>
              </a:prstGeom>
              <a:blipFill>
                <a:blip r:embed="rId2"/>
                <a:stretch>
                  <a:fillRect l="-498" b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43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2" y="384313"/>
            <a:ext cx="5685181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In This Lecture</a:t>
            </a:r>
            <a:endParaRPr lang="he-IL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593" y="1338470"/>
            <a:ext cx="1109206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u="sng" dirty="0"/>
              <a:t>Theorem</a:t>
            </a:r>
            <a:r>
              <a:rPr lang="en-US" sz="2400" b="0" dirty="0"/>
              <a:t> – Every parity game is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determined</a:t>
            </a:r>
            <a:r>
              <a:rPr lang="en-US" sz="2400" b="0" dirty="0"/>
              <a:t>, meaning that the winning regions for player 0 and player 1 partition the set of vertices of the game.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will also see that the winning player have a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memoryless winning strategy </a:t>
            </a:r>
            <a:r>
              <a:rPr lang="en-US" sz="2400" dirty="0"/>
              <a:t>for the game.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From this we get – </a:t>
            </a:r>
            <a:r>
              <a:rPr lang="en-US" sz="2400" b="1" dirty="0"/>
              <a:t>Every regular game is determined.</a:t>
            </a:r>
          </a:p>
        </p:txBody>
      </p:sp>
    </p:spTree>
    <p:extLst>
      <p:ext uri="{BB962C8B-B14F-4D97-AF65-F5344CB8AC3E}">
        <p14:creationId xmlns:p14="http://schemas.microsoft.com/office/powerpoint/2010/main" val="38227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26" y="0"/>
                <a:ext cx="12245009" cy="64193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ts val="3100"/>
                  </a:lnSpc>
                </a:pPr>
                <a:r>
                  <a:rPr lang="en-US" sz="2000" b="1" dirty="0"/>
                  <a:t>win-opponent(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1" dirty="0"/>
                  <a:t>)</a:t>
                </a:r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repeat:</a:t>
                </a:r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𝐴𝑡𝑡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=winning-regions(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	Until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000" dirty="0"/>
              </a:p>
              <a:p>
                <a:pPr>
                  <a:lnSpc>
                    <a:spcPts val="3100"/>
                  </a:lnSpc>
                </a:pPr>
                <a:r>
                  <a:rPr lang="en-US" sz="2000" dirty="0"/>
                  <a:t>Return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" y="0"/>
                <a:ext cx="12245009" cy="6419386"/>
              </a:xfrm>
              <a:prstGeom prst="rect">
                <a:avLst/>
              </a:prstGeom>
              <a:blipFill>
                <a:blip r:embed="rId2"/>
                <a:stretch>
                  <a:fillRect l="-498" b="-7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61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Corollary</a:t>
                </a:r>
                <a:r>
                  <a:rPr lang="en-US" sz="2400" dirty="0"/>
                  <a:t> – Computing the winning region of finite parity games and the corresponding memoryless winning strategies can be carried out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, where m is the number of edges, l it the number of vertices and n is the maximum parity.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Note that </a:t>
                </a:r>
                <a:r>
                  <a:rPr lang="en-US" sz="2400" dirty="0" err="1"/>
                  <a:t>w.l.o.g</a:t>
                </a:r>
                <a:r>
                  <a:rPr lang="en-US" sz="2400" dirty="0"/>
                  <a:t>., we may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All assignments except for those involving recursive function calls, can be carried out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where c is some fixed, big enough, constant.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Attractor set can be computed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3970318"/>
              </a:xfrm>
              <a:prstGeom prst="rect">
                <a:avLst/>
              </a:prstGeom>
              <a:blipFill>
                <a:blip r:embed="rId2"/>
                <a:stretch>
                  <a:fillRect l="-800" b="-1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The Winning-Regions Algorithm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20077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50783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denote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the worst case runtime of winning-regions on all inputs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with those parameters. And similarly,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the worst case runtime of win-opponent.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obtain the following inequalities: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b="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Note that the recursive call for winning-regions(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0" dirty="0"/>
                  <a:t>) is not necessary in winning-regions, because we compute it in the last iteration step of win-opponent. So when we can omit it’s runtime in the inequality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b="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5078313"/>
              </a:xfrm>
              <a:prstGeom prst="rect">
                <a:avLst/>
              </a:prstGeom>
              <a:blipFill>
                <a:blip r:embed="rId2"/>
                <a:stretch>
                  <a:fillRect l="-800" r="-1119" b="-7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The Winning-Regions Algorithm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27700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436624" cy="28623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Solving the above inequality system, yields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436624" cy="2862322"/>
              </a:xfrm>
              <a:prstGeom prst="rect">
                <a:avLst/>
              </a:prstGeom>
              <a:blipFill>
                <a:blip r:embed="rId2"/>
                <a:stretch>
                  <a:fillRect l="-800" b="-19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The Winning-Regions Algorithm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7473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/>
              <a:t>Complexity Result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0570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2" y="1325218"/>
                <a:ext cx="11635407" cy="29694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𝑊𝑖𝑛𝑠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𝑓𝑖𝑛𝑖𝑡𝑒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𝑝𝑎𝑟𝑖𝑡𝑦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𝑔𝑎𝑚𝑒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𝑤𝑖𝑛𝑛𝑖𝑛𝑔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𝑝𝑙𝑎𝑦𝑒𝑟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be the problem of deciding whether, given an initialized finite parity game, player 0 wins.</a:t>
                </a:r>
              </a:p>
              <a:p>
                <a:pPr>
                  <a:lnSpc>
                    <a:spcPct val="150000"/>
                  </a:lnSpc>
                </a:pPr>
                <a:endParaRPr lang="en-US" sz="2400" u="sng" dirty="0"/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Corollary</a:t>
                </a:r>
                <a:r>
                  <a:rPr lang="en-US" sz="2400" dirty="0"/>
                  <a:t>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𝑊𝑖𝑛𝑠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1325218"/>
                <a:ext cx="11635407" cy="2969403"/>
              </a:xfrm>
              <a:prstGeom prst="rect">
                <a:avLst/>
              </a:prstGeom>
              <a:blipFill>
                <a:blip r:embed="rId2"/>
                <a:stretch>
                  <a:fillRect l="-7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Simple Complexity Result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25044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635407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first we 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𝑊𝑖𝑛𝑠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following is a nondeterministic polynomial time algorithm for deciding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𝑊𝑖𝑛𝑠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, guess a memoryless strategy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for player 0.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400" dirty="0"/>
                  <a:t>Check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is a winning strategy.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need to show that the second step can be carried out in polynomial time.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strategy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can be represented by a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, this subgraph coincides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except that all edges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are eliminated. i.e. for a 0-vertex we only keep the outgoing edge referred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635407" cy="4524315"/>
              </a:xfrm>
              <a:prstGeom prst="rect">
                <a:avLst/>
              </a:prstGeom>
              <a:blipFill>
                <a:blip r:embed="rId2"/>
                <a:stretch>
                  <a:fillRect l="-838" b="-8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Simple Complexity Result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12068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635407" cy="34163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/>
                  <a:t>, we need to check whether there is a dead 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reachable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also need to check whether there exists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reachable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odd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lies on a cycle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/>
                  <a:t> containing only vertices of parity less or equal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one of this conditions is true, player 0 loses the game.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Checking this can be carried out in polynomial time, thus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𝑊𝑖𝑛𝑠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635407" cy="3416320"/>
              </a:xfrm>
              <a:prstGeom prst="rect">
                <a:avLst/>
              </a:prstGeom>
              <a:blipFill>
                <a:blip r:embed="rId2"/>
                <a:stretch>
                  <a:fillRect l="-786" b="-14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Simple Complexity Result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6712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25218"/>
                <a:ext cx="11635407" cy="28623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now 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𝑊𝑖𝑛𝑠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dirty="0"/>
                  <a:t>. By our theorem, deciding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𝑊𝑖𝑛𝑠</m:t>
                    </m:r>
                  </m:oMath>
                </a14:m>
                <a:r>
                  <a:rPr lang="en-US" sz="2400" dirty="0"/>
                  <a:t> means deciding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a winning positon for player 1.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To do so, we construct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- a game where 0-vertices and 1-vertices are switched, and all parities are increased by 1.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Applying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dirty="0"/>
                  <a:t> algorithm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will give 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𝑊𝑖𝑛𝑠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25218"/>
                <a:ext cx="11635407" cy="2862322"/>
              </a:xfrm>
              <a:prstGeom prst="rect">
                <a:avLst/>
              </a:prstGeom>
              <a:blipFill>
                <a:blip r:embed="rId2"/>
                <a:stretch>
                  <a:fillRect l="-786" b="-19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592" y="384313"/>
            <a:ext cx="103897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A Simple Complexity Result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29417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794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4400" b="1" dirty="0"/>
              <a:t>But First:</a:t>
            </a:r>
            <a:br>
              <a:rPr lang="en-US" b="1" dirty="0"/>
            </a:br>
            <a:r>
              <a:rPr lang="en-US" b="1" dirty="0"/>
              <a:t>Some Useful Notations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838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52743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Subgames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092067" cy="34163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Definition</a:t>
                </a:r>
                <a:r>
                  <a:rPr lang="en-US" sz="2400" dirty="0"/>
                  <a:t> –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be any subset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 The subgraph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induced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denoted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400" dirty="0"/>
                  <a:t> is the restriction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graph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is a </a:t>
                </a:r>
                <a:r>
                  <a:rPr lang="en-US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subgame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if every dead end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is also a dead end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. In other words, in a subgame no new dead ends may be introduced.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New dead ends might change the winning regions.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092067" cy="3416320"/>
              </a:xfrm>
              <a:prstGeom prst="rect">
                <a:avLst/>
              </a:prstGeom>
              <a:blipFill>
                <a:blip r:embed="rId2"/>
                <a:stretch>
                  <a:fillRect l="-824" b="-16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5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52743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Subgames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4" y="1338470"/>
                <a:ext cx="6482410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example, lets look at the game,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, to the right.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subgraph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is a subgame.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subgraph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{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2400" dirty="0"/>
                  <a:t> is not a subgame, because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is a dead end in the sub graph but not in the original graph.</a:t>
                </a:r>
              </a:p>
              <a:p>
                <a:pPr>
                  <a:lnSpc>
                    <a:spcPct val="150000"/>
                  </a:lnSpc>
                </a:pPr>
                <a:endParaRPr lang="he-IL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4" y="1338470"/>
                <a:ext cx="6482410" cy="4524315"/>
              </a:xfrm>
              <a:prstGeom prst="rect">
                <a:avLst/>
              </a:prstGeo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004" y="1654954"/>
            <a:ext cx="4596405" cy="3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593" y="384313"/>
            <a:ext cx="52743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4400" b="1" dirty="0">
                <a:sym typeface="Symbol" panose="05050102010706020507" pitchFamily="18" charset="2"/>
              </a:rPr>
              <a:t>Subgames</a:t>
            </a:r>
            <a:endParaRPr lang="he-IL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3" y="1338470"/>
                <a:ext cx="11092067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Lemma</a:t>
                </a:r>
                <a:r>
                  <a:rPr lang="en-US" sz="2400" dirty="0"/>
                  <a:t> –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be subsets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is a subgame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])[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is a subgame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. Then,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subgame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 –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be a dead end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/>
                  <a:t>, this means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has no successors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a dead end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])[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as well. We know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a dead end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, because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])[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is a subgame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. And because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is a subgame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a dead end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 also.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showed every dead end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/>
                  <a:t> is a dead end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, hence,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/>
                  <a:t> is a subgame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400" dirty="0"/>
                  <a:t>. </a:t>
                </a:r>
                <a:endParaRPr lang="en-US" sz="2400" u="sng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338470"/>
                <a:ext cx="11092067" cy="4524315"/>
              </a:xfrm>
              <a:prstGeom prst="rect">
                <a:avLst/>
              </a:prstGeom>
              <a:blipFill>
                <a:blip r:embed="rId2"/>
                <a:stretch>
                  <a:fillRect l="-824" r="-220" b="-9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7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93" y="384313"/>
                <a:ext cx="527436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400" b="1" dirty="0">
                    <a:sym typeface="Symbol" panose="05050102010706020507" pitchFamily="18" charset="2"/>
                  </a:rPr>
                  <a:t>-traps</a:t>
                </a:r>
                <a:endParaRPr lang="he-IL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84313"/>
                <a:ext cx="527436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594" y="1338470"/>
                <a:ext cx="6482410" cy="40379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the token is in a </a:t>
                </a:r>
                <a14:m>
                  <m:oMath xmlns:m="http://schemas.openxmlformats.org/officeDocument/2006/math">
                    <m:r>
                      <a:rPr lang="en-US" sz="24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𝝈</m:t>
                    </m:r>
                  </m:oMath>
                </a14:m>
                <a:r>
                  <a:rPr lang="en-US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 panose="05050102010706020507" pitchFamily="18" charset="2"/>
                  </a:rPr>
                  <a:t>-trap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𝑈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then player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can play a strategy consisting in choosing always successors inside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𝑈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. On the other hand, since all successors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en-US" sz="2400" dirty="0"/>
                  <a:t>-vertices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belong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b="1" dirty="0"/>
                  <a:t>player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𝝈</m:t>
                    </m:r>
                  </m:oMath>
                </a14:m>
                <a:r>
                  <a:rPr lang="en-US" sz="2400" b="1" dirty="0"/>
                  <a:t> has no possibility to force the token outside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In the example – the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is a 1-trap and the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is a 0-trap.</a:t>
                </a:r>
                <a:endParaRPr lang="he-IL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4" y="1338470"/>
                <a:ext cx="6482410" cy="4037965"/>
              </a:xfrm>
              <a:prstGeom prst="rect">
                <a:avLst/>
              </a:prstGeom>
              <a:blipFill>
                <a:blip r:embed="rId3"/>
                <a:stretch>
                  <a:fillRect l="-1410" r="-20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04" y="1654954"/>
            <a:ext cx="4596405" cy="34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A3CEED"/>
      </a:accent1>
      <a:accent2>
        <a:srgbClr val="75B5E4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1592</TotalTime>
  <Words>4698</Words>
  <Application>Microsoft Office PowerPoint</Application>
  <PresentationFormat>Widescreen</PresentationFormat>
  <Paragraphs>248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Symbol</vt:lpstr>
      <vt:lpstr>Times New Roman</vt:lpstr>
      <vt:lpstr>Retrospect</vt:lpstr>
      <vt:lpstr>Memoryless Determinacy of Parity Games</vt:lpstr>
      <vt:lpstr>PowerPoint Presentation</vt:lpstr>
      <vt:lpstr>PowerPoint Presentation</vt:lpstr>
      <vt:lpstr>PowerPoint Presentation</vt:lpstr>
      <vt:lpstr>But First: Some Useful Notations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Algorithmic 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Complexity Result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Memoryless Determinacy of Parity Games</dc:title>
  <dc:creator>Lior Zilberstein</dc:creator>
  <cp:lastModifiedBy>Lior Zilberstein</cp:lastModifiedBy>
  <cp:revision>106</cp:revision>
  <dcterms:created xsi:type="dcterms:W3CDTF">2017-04-04T19:27:47Z</dcterms:created>
  <dcterms:modified xsi:type="dcterms:W3CDTF">2017-04-19T18:32:04Z</dcterms:modified>
</cp:coreProperties>
</file>